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3"/>
  </p:notesMasterIdLst>
  <p:sldIdLst>
    <p:sldId id="276" r:id="rId2"/>
    <p:sldId id="322" r:id="rId3"/>
    <p:sldId id="277" r:id="rId4"/>
    <p:sldId id="306" r:id="rId5"/>
    <p:sldId id="307" r:id="rId6"/>
    <p:sldId id="308" r:id="rId7"/>
    <p:sldId id="309" r:id="rId8"/>
    <p:sldId id="300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293" r:id="rId18"/>
    <p:sldId id="294" r:id="rId19"/>
    <p:sldId id="320" r:id="rId20"/>
    <p:sldId id="323" r:id="rId21"/>
    <p:sldId id="324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08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AC27D-8BFD-4974-8F0F-CCAE8480E233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DAD9-4D43-4EFF-980A-7C9E226DF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35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81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8348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22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4511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27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73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5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defRPr/>
            </a:lvl1pPr>
            <a:lvl2pPr marL="742950" indent="-285750">
              <a:buClr>
                <a:srgbClr val="FF0000"/>
              </a:buClr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3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FF0000"/>
              </a:buClr>
              <a:defRPr/>
            </a:lvl2pPr>
            <a:lvl3pPr>
              <a:buClr>
                <a:srgbClr val="FF0000"/>
              </a:buClr>
              <a:defRPr/>
            </a:lvl3pPr>
            <a:lvl4pPr>
              <a:buClr>
                <a:srgbClr val="FF0000"/>
              </a:buClr>
              <a:defRPr/>
            </a:lvl4pPr>
            <a:lvl5pPr>
              <a:buClr>
                <a:srgbClr val="FF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9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2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1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9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4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361026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748901"/>
            <a:ext cx="8596668" cy="4292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82" y="6342417"/>
            <a:ext cx="1419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93901" y="6342417"/>
            <a:ext cx="3613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SME Annual Meeting and Exhibit – Salt Lake City, Utah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8994" y="634241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103" y="5956917"/>
            <a:ext cx="2493120" cy="79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8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SzPct val="80000"/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72029" y="535276"/>
            <a:ext cx="8670275" cy="1897206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4800" b="1" dirty="0" smtClean="0">
                <a:solidFill>
                  <a:srgbClr val="0070C0"/>
                </a:solidFill>
              </a:rPr>
              <a:t>A Plan for Transformation: Integrity Process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59957" y="2770056"/>
            <a:ext cx="3565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Mark A. </a:t>
            </a:r>
            <a:r>
              <a:rPr lang="en-US" sz="2400" dirty="0" err="1" smtClean="0"/>
              <a:t>Bartkoski</a:t>
            </a:r>
            <a:r>
              <a:rPr lang="en-US" sz="2400" dirty="0" smtClean="0"/>
              <a:t>, P.E.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415005" y="5126474"/>
            <a:ext cx="5254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143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SME Meeting &amp; Exhibit</a:t>
            </a:r>
          </a:p>
          <a:p>
            <a:pPr algn="ctr"/>
            <a:r>
              <a:rPr lang="en-US" sz="2000" dirty="0" smtClean="0"/>
              <a:t>February 26, 2014</a:t>
            </a:r>
          </a:p>
          <a:p>
            <a:pPr algn="ctr"/>
            <a:r>
              <a:rPr lang="en-US" sz="2000" dirty="0" smtClean="0"/>
              <a:t>Salt Lake City, Utah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51" y="3364899"/>
            <a:ext cx="3114814" cy="99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33" y="3572668"/>
            <a:ext cx="3581900" cy="22291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381" y="1500601"/>
            <a:ext cx="7418702" cy="1859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Process Pillars are: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A collection of management tools, techniques, and systems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Developed after a balance of values is achieved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Based on Principles of Process - GRM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Integrity Process: Process Pillars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36442" y="3555060"/>
            <a:ext cx="17988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</a:rPr>
              <a:t>G</a:t>
            </a:r>
            <a:r>
              <a:rPr lang="en-US" sz="2800" dirty="0" smtClean="0">
                <a:solidFill>
                  <a:srgbClr val="FF0000"/>
                </a:solidFill>
              </a:rPr>
              <a:t>ather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u="sng" dirty="0" smtClean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efine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        </a:t>
            </a:r>
            <a:r>
              <a:rPr lang="en-US" sz="2800" u="sng" dirty="0" smtClean="0">
                <a:solidFill>
                  <a:srgbClr val="FF0000"/>
                </a:solidFill>
              </a:rPr>
              <a:t>M</a:t>
            </a:r>
            <a:r>
              <a:rPr lang="en-US" sz="2800" dirty="0" smtClean="0">
                <a:solidFill>
                  <a:srgbClr val="FF0000"/>
                </a:solidFill>
              </a:rPr>
              <a:t>onitor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67" y="3715563"/>
            <a:ext cx="2086266" cy="2086266"/>
          </a:xfrm>
          <a:prstGeom prst="rect">
            <a:avLst/>
          </a:prstGeom>
        </p:spPr>
      </p:pic>
      <p:sp>
        <p:nvSpPr>
          <p:cNvPr id="11" name="Curved Down Arrow 10"/>
          <p:cNvSpPr/>
          <p:nvPr/>
        </p:nvSpPr>
        <p:spPr>
          <a:xfrm rot="20871134">
            <a:off x="4761152" y="3410496"/>
            <a:ext cx="2316864" cy="610134"/>
          </a:xfrm>
          <a:prstGeom prst="curved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rot="6140515">
            <a:off x="6109159" y="4708418"/>
            <a:ext cx="2288548" cy="564405"/>
          </a:xfrm>
          <a:prstGeom prst="curved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rot="13607710">
            <a:off x="4242696" y="5104931"/>
            <a:ext cx="2319875" cy="646145"/>
          </a:xfrm>
          <a:prstGeom prst="curved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3805" y="2926337"/>
            <a:ext cx="99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GATHER</a:t>
            </a:r>
          </a:p>
          <a:p>
            <a:pPr algn="ctr"/>
            <a:r>
              <a:rPr lang="en-US" dirty="0" smtClean="0"/>
              <a:t>INFO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53433" y="5798832"/>
            <a:ext cx="108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REFINE</a:t>
            </a:r>
          </a:p>
          <a:p>
            <a:pPr algn="ctr"/>
            <a:r>
              <a:rPr lang="en-US" dirty="0" smtClean="0"/>
              <a:t>PROCESS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72973" y="4272825"/>
            <a:ext cx="1127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MONITOR</a:t>
            </a:r>
          </a:p>
          <a:p>
            <a:pPr algn="ctr"/>
            <a:r>
              <a:rPr lang="en-US" dirty="0" smtClean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16234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23 -0.2162 C -0.16211 -0.21018 -0.11003 -0.16528 -0.08438 -0.12847 C -0.05873 -0.09167 -0.14467 -0.10417 -0.1306 -0.08287 C -0.11342 -0.05417 -0.02748 -0.0169 0.00131 -0.00185 " pathEditMode="relative" rAng="0" ptsTypes="fssf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11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61026"/>
            <a:ext cx="10603691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Integrity Process: Process Pillar I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85145" y="5312965"/>
            <a:ext cx="5220479" cy="5137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33898" y="5338986"/>
            <a:ext cx="3122971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 z="-165100"/>
        </p:spPr>
        <p:txBody>
          <a:bodyPr wrap="non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</a:t>
            </a:r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Statement</a:t>
            </a:r>
            <a:endParaRPr lang="en-US" sz="2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0241" y="2876096"/>
            <a:ext cx="1050286" cy="1916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70239" y="3279650"/>
            <a:ext cx="1050288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 z="-165100"/>
        </p:spPr>
        <p:txBody>
          <a:bodyPr wrap="non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Pillar</a:t>
            </a:r>
          </a:p>
          <a:p>
            <a:pPr algn="ctr"/>
            <a:r>
              <a:rPr lang="en-US" sz="2400" b="1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en-US" sz="2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8755" y="2876096"/>
            <a:ext cx="1050286" cy="1916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08753" y="3279650"/>
            <a:ext cx="1050288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 z="-165100"/>
        </p:spPr>
        <p:txBody>
          <a:bodyPr wrap="non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Pillar</a:t>
            </a:r>
          </a:p>
          <a:p>
            <a:pPr algn="ctr"/>
            <a:r>
              <a:rPr lang="en-US" sz="2400" b="1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2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1726" y="2876096"/>
            <a:ext cx="1050286" cy="1916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31724" y="3279650"/>
            <a:ext cx="1050288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 z="-165100"/>
        </p:spPr>
        <p:txBody>
          <a:bodyPr wrap="non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Pillar</a:t>
            </a:r>
          </a:p>
          <a:p>
            <a:pPr algn="ctr"/>
            <a:r>
              <a:rPr lang="en-US" sz="2400" b="1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endParaRPr lang="en-US" sz="2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18345" y="4792294"/>
            <a:ext cx="4754076" cy="5137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88679" y="4818316"/>
            <a:ext cx="121341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 z="-165100"/>
        </p:spPr>
        <p:txBody>
          <a:bodyPr wrap="non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</a:t>
            </a:r>
            <a:endParaRPr lang="en-US" sz="2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1657248" y="1337311"/>
            <a:ext cx="5276270" cy="153085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37616" y="1871904"/>
            <a:ext cx="1715534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 z="-165100"/>
        </p:spPr>
        <p:txBody>
          <a:bodyPr wrap="non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  <a:endParaRPr lang="en-US" sz="2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70658" y="1101687"/>
            <a:ext cx="1050286" cy="5288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4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4902E-7 1.66551E-7 L 0.05519 1.66551E-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 animBg="1"/>
      <p:bldP spid="19" grpId="0"/>
      <p:bldP spid="20" grpId="0" animBg="1"/>
      <p:bldP spid="20" grpId="1" animBg="1"/>
      <p:bldP spid="20" grpId="2" animBg="1"/>
      <p:bldP spid="21" grpId="0"/>
      <p:bldP spid="22" grpId="0" animBg="1"/>
      <p:bldP spid="23" grpId="0"/>
      <p:bldP spid="14" grpId="0" animBg="1"/>
      <p:bldP spid="15" grpId="0"/>
      <p:bldP spid="25" grpId="0" animBg="1"/>
      <p:bldP spid="26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870658" y="1101687"/>
            <a:ext cx="1050286" cy="5288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61026"/>
            <a:ext cx="10603691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Integrity Process: Process Pillar I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964" y="1278834"/>
            <a:ext cx="183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G</a:t>
            </a:r>
            <a:r>
              <a:rPr lang="en-US" dirty="0" smtClean="0"/>
              <a:t>athering Tools</a:t>
            </a:r>
          </a:p>
          <a:p>
            <a:r>
              <a:rPr lang="en-US" dirty="0" smtClean="0"/>
              <a:t>(information)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9692" y="127883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75180" y="1278834"/>
            <a:ext cx="6037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Employee Inspection – every employee will turn in a daily checklist and comment note on their area.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964" y="2533438"/>
            <a:ext cx="2412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</a:t>
            </a:r>
            <a:r>
              <a:rPr lang="en-US" dirty="0" smtClean="0"/>
              <a:t>efining Procedures</a:t>
            </a:r>
          </a:p>
          <a:p>
            <a:r>
              <a:rPr lang="en-US" dirty="0" smtClean="0"/>
              <a:t>(process)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37557" y="2533438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075180" y="2533438"/>
            <a:ext cx="6037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Request – repairs or preventative measure are prioritized, responsibilities assigned, completion checked, and progress tracked.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57964" y="4065041"/>
            <a:ext cx="241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</a:t>
            </a:r>
            <a:r>
              <a:rPr lang="en-US" dirty="0" smtClean="0"/>
              <a:t>onitoring Systems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180037" y="4065041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75180" y="4065041"/>
            <a:ext cx="6037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Backlogs – outstanding WR are monitored for completion, time to finish, and repeating trends.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075180" y="5319645"/>
            <a:ext cx="6037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of Loss – failed items or losses are evaluated in total economic terms and publicized.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72021" y="5319645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3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4" grpId="0"/>
      <p:bldP spid="27" grpId="0"/>
      <p:bldP spid="28" grpId="0"/>
      <p:bldP spid="29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08755" y="2868161"/>
            <a:ext cx="1050286" cy="1916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770241" y="2876096"/>
            <a:ext cx="1050286" cy="1916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61026"/>
            <a:ext cx="10603691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Integrity Process: Process Pillar II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85145" y="5312965"/>
            <a:ext cx="5220479" cy="5137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33898" y="5338986"/>
            <a:ext cx="3122971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 z="-165100"/>
        </p:spPr>
        <p:txBody>
          <a:bodyPr wrap="non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</a:t>
            </a:r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Statement</a:t>
            </a:r>
            <a:endParaRPr lang="en-US" sz="2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0239" y="3279650"/>
            <a:ext cx="1050288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 z="-165100"/>
        </p:spPr>
        <p:txBody>
          <a:bodyPr wrap="non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Pillar</a:t>
            </a:r>
          </a:p>
          <a:p>
            <a:pPr algn="ctr"/>
            <a:r>
              <a:rPr lang="en-US" sz="2400" b="1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en-US" sz="2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08753" y="3279650"/>
            <a:ext cx="1050288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 z="-165100"/>
        </p:spPr>
        <p:txBody>
          <a:bodyPr wrap="non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Pillar</a:t>
            </a:r>
          </a:p>
          <a:p>
            <a:pPr algn="ctr"/>
            <a:r>
              <a:rPr lang="en-US" sz="2400" b="1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2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1726" y="2876096"/>
            <a:ext cx="1050286" cy="1916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31724" y="3279650"/>
            <a:ext cx="1050288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 z="-165100"/>
        </p:spPr>
        <p:txBody>
          <a:bodyPr wrap="non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Pillar</a:t>
            </a:r>
          </a:p>
          <a:p>
            <a:pPr algn="ctr"/>
            <a:r>
              <a:rPr lang="en-US" sz="2400" b="1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endParaRPr lang="en-US" sz="2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18345" y="4792294"/>
            <a:ext cx="4754076" cy="5137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88679" y="4818316"/>
            <a:ext cx="121341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 z="-165100"/>
        </p:spPr>
        <p:txBody>
          <a:bodyPr wrap="non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</a:t>
            </a:r>
            <a:endParaRPr lang="en-US" sz="2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1657248" y="1337311"/>
            <a:ext cx="5276270" cy="153085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37616" y="1871904"/>
            <a:ext cx="1715534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 z="-165100"/>
        </p:spPr>
        <p:txBody>
          <a:bodyPr wrap="non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  <a:endParaRPr lang="en-US" sz="2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70658" y="1101687"/>
            <a:ext cx="1050286" cy="5288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177E-6 1.66551E-7 L -0.07407 1.66551E-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  <p:bldP spid="20" grpId="1" animBg="1"/>
      <p:bldP spid="20" grpId="2" animBg="1"/>
      <p:bldP spid="6" grpId="0" animBg="1"/>
      <p:bldP spid="13" grpId="0"/>
      <p:bldP spid="19" grpId="0"/>
      <p:bldP spid="21" grpId="0"/>
      <p:bldP spid="22" grpId="0" animBg="1"/>
      <p:bldP spid="23" grpId="0"/>
      <p:bldP spid="14" grpId="0" animBg="1"/>
      <p:bldP spid="15" grpId="0"/>
      <p:bldP spid="25" grpId="0" animBg="1"/>
      <p:bldP spid="26" grpId="0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870658" y="1101687"/>
            <a:ext cx="1050286" cy="5288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61026"/>
            <a:ext cx="10603691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Integrity Process: Process Pillar II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964" y="1101687"/>
            <a:ext cx="183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G</a:t>
            </a:r>
            <a:r>
              <a:rPr lang="en-US" dirty="0" smtClean="0"/>
              <a:t>athering Tools</a:t>
            </a:r>
          </a:p>
          <a:p>
            <a:r>
              <a:rPr lang="en-US" dirty="0" smtClean="0"/>
              <a:t>(information)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86449" y="114033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075180" y="1140334"/>
            <a:ext cx="615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Efficiency Survey – an on-shift interview with an employee probing for input, ideas, or suggestions to improve safety and productivity.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964" y="2814776"/>
            <a:ext cx="2412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</a:t>
            </a:r>
            <a:r>
              <a:rPr lang="en-US" dirty="0" smtClean="0"/>
              <a:t>efining Procedures</a:t>
            </a:r>
          </a:p>
          <a:p>
            <a:r>
              <a:rPr lang="en-US" dirty="0" smtClean="0"/>
              <a:t>(process)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37557" y="3899467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WR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4075180" y="3899467"/>
            <a:ext cx="5890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Work Request – repairs or preventative measure are prioritized, responsibilities assigned, completion checked, and progress tracked.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57964" y="4592870"/>
            <a:ext cx="241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</a:t>
            </a:r>
            <a:r>
              <a:rPr lang="en-US" dirty="0" smtClean="0"/>
              <a:t>onitoring Systems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180037" y="5856565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BL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4075180" y="5856565"/>
            <a:ext cx="603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Backlogs – outstanding WR projects are monitored for completion and time to finish.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075180" y="1864515"/>
            <a:ext cx="7889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Process Study – a data gathering and motion study of each job and its effect on flow.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184044" y="1864514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dirty="0" smtClean="0"/>
              <a:t>S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126336" y="534782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ROI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075180" y="5347829"/>
            <a:ext cx="6037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Return on Investment – the calculated result of an improvement project.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173625" y="4623648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EA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075180" y="4623648"/>
            <a:ext cx="717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Efficiency Audits – an on-shift study (motion, input, and observation) on the compliance to BP’s (job and process).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071173" y="2373253"/>
            <a:ext cx="7889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Action Team – a group of employees selected to work on a specific issue.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179235" y="2373253"/>
            <a:ext cx="377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174426" y="2881991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BP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4067166" y="2881991"/>
            <a:ext cx="7893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Best Practice – the agreed upon most efficient way to do a job and/or process.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3189655" y="3390728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4067165" y="3390729"/>
            <a:ext cx="7893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Major Initiatives – a highlighted improvement project.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794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4" grpId="0"/>
      <p:bldP spid="27" grpId="0"/>
      <p:bldP spid="28" grpId="0"/>
      <p:bldP spid="29" grpId="0"/>
      <p:bldP spid="31" grpId="0"/>
      <p:bldP spid="3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30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770239" y="2876096"/>
            <a:ext cx="1050286" cy="1916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31726" y="2876096"/>
            <a:ext cx="1050286" cy="1916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08755" y="2868161"/>
            <a:ext cx="1050286" cy="1916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61026"/>
            <a:ext cx="10603691" cy="74066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Integrity Process: Process Pillar III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85145" y="5312965"/>
            <a:ext cx="5220479" cy="5137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33898" y="5338986"/>
            <a:ext cx="3122971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 z="-165100"/>
        </p:spPr>
        <p:txBody>
          <a:bodyPr wrap="non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</a:t>
            </a:r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Statement</a:t>
            </a:r>
            <a:endParaRPr lang="en-US" sz="2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0239" y="3279650"/>
            <a:ext cx="1050288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 z="-165100"/>
        </p:spPr>
        <p:txBody>
          <a:bodyPr wrap="non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Pillar</a:t>
            </a:r>
          </a:p>
          <a:p>
            <a:pPr algn="ctr"/>
            <a:r>
              <a:rPr lang="en-US" sz="2400" b="1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en-US" sz="2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08753" y="3279650"/>
            <a:ext cx="1050288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 z="-165100"/>
        </p:spPr>
        <p:txBody>
          <a:bodyPr wrap="non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Pillar</a:t>
            </a:r>
          </a:p>
          <a:p>
            <a:pPr algn="ctr"/>
            <a:r>
              <a:rPr lang="en-US" sz="2400" b="1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2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31724" y="3279650"/>
            <a:ext cx="1050288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 z="-165100"/>
        </p:spPr>
        <p:txBody>
          <a:bodyPr wrap="non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Pillar</a:t>
            </a:r>
          </a:p>
          <a:p>
            <a:pPr algn="ctr"/>
            <a:r>
              <a:rPr lang="en-US" sz="2400" b="1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endParaRPr lang="en-US" sz="2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18345" y="4792294"/>
            <a:ext cx="4754076" cy="5137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88679" y="4818316"/>
            <a:ext cx="121341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 z="-165100"/>
        </p:spPr>
        <p:txBody>
          <a:bodyPr wrap="non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</a:t>
            </a:r>
            <a:endParaRPr lang="en-US" sz="2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1657248" y="1337311"/>
            <a:ext cx="5276270" cy="153085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37616" y="1871904"/>
            <a:ext cx="1715534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 z="-165100"/>
        </p:spPr>
        <p:txBody>
          <a:bodyPr wrap="non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  <a:endParaRPr lang="en-US" sz="2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70658" y="1101687"/>
            <a:ext cx="1050286" cy="5288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07E-6 1.66551E-7 L -0.20242 1.66551E-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28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20" grpId="1" animBg="1"/>
      <p:bldP spid="20" grpId="2" animBg="1"/>
      <p:bldP spid="24" grpId="0" animBg="1"/>
      <p:bldP spid="6" grpId="0" animBg="1"/>
      <p:bldP spid="13" grpId="0"/>
      <p:bldP spid="19" grpId="0"/>
      <p:bldP spid="21" grpId="0"/>
      <p:bldP spid="23" grpId="0"/>
      <p:bldP spid="14" grpId="0" animBg="1"/>
      <p:bldP spid="15" grpId="0"/>
      <p:bldP spid="25" grpId="0" animBg="1"/>
      <p:bldP spid="26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870658" y="1101687"/>
            <a:ext cx="1050286" cy="5288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61026"/>
            <a:ext cx="10603691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Integrity Process: Process Pillar III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964" y="1101687"/>
            <a:ext cx="183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G</a:t>
            </a:r>
            <a:r>
              <a:rPr lang="en-US" dirty="0" smtClean="0"/>
              <a:t>athering Tools</a:t>
            </a:r>
          </a:p>
          <a:p>
            <a:r>
              <a:rPr lang="en-US" dirty="0" smtClean="0"/>
              <a:t>(information)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8089" y="1140333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SR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075180" y="1140334"/>
            <a:ext cx="7889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Shift Report – any report that conveys production/output and/or downtime information.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964" y="2697021"/>
            <a:ext cx="2412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</a:t>
            </a:r>
            <a:r>
              <a:rPr lang="en-US" dirty="0" smtClean="0"/>
              <a:t>efining Procedures</a:t>
            </a:r>
          </a:p>
          <a:p>
            <a:r>
              <a:rPr lang="en-US" dirty="0" smtClean="0"/>
              <a:t>(process)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75228" y="3616832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WR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4075179" y="3616832"/>
            <a:ext cx="774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Work Request – repairs or preventative measure are prioritized, responsibilities assigned, completion checked, and progress tracked.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57964" y="4284486"/>
            <a:ext cx="241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</a:t>
            </a:r>
            <a:r>
              <a:rPr lang="en-US" dirty="0" smtClean="0"/>
              <a:t>onitoring Systems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207288" y="5856565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BL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4075180" y="5856565"/>
            <a:ext cx="603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Backlogs – outstanding WR projects are monitored for completion and time to finish.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075180" y="1592545"/>
            <a:ext cx="7889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Loss Intervention – a study and recommendations pertaining to a loss (injury, violation, downtime, rework, or waste) or near miss.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32936" y="1592545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189655" y="5188908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OC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075180" y="5188908"/>
            <a:ext cx="7740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Operating Cost – cost calculated per each piece of equipment, it is the cost of the downtime and cost of repair parts/supplies and cost of maintenance repair time.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196067" y="4285093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DT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075180" y="4284486"/>
            <a:ext cx="7172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Downtime – delay caused by a loss.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071173" y="2260199"/>
            <a:ext cx="7889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Risk Assessment – a study and recommendations pertaining to a potential loss.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198471" y="2260198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192861" y="2712410"/>
            <a:ext cx="405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FM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4067166" y="2712410"/>
            <a:ext cx="7893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Failure Maintenance – repair of the damaged item.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3190456" y="3164621"/>
            <a:ext cx="410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PM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4067165" y="3164621"/>
            <a:ext cx="7893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Preventative Maintenance – proactive action to eliminate or push out a loss.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3228928" y="4736697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PI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4075180" y="4736697"/>
            <a:ext cx="7172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Performance Indicators – performance measurement that tracks progress.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936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4" grpId="0"/>
      <p:bldP spid="27" grpId="0"/>
      <p:bldP spid="28" grpId="0"/>
      <p:bldP spid="29" grpId="0"/>
      <p:bldP spid="31" grpId="0"/>
      <p:bldP spid="3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30" grpId="0"/>
      <p:bldP spid="36" grpId="0"/>
      <p:bldP spid="37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Integrity Process: Flow Chart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6683" y="2920086"/>
            <a:ext cx="5591332" cy="953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83" y="1108747"/>
            <a:ext cx="8686254" cy="52384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0373" y="1227229"/>
            <a:ext cx="1197735" cy="1442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90372" y="3802991"/>
            <a:ext cx="1197735" cy="1442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90372" y="5225046"/>
            <a:ext cx="869326" cy="1055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19074" y="1108747"/>
            <a:ext cx="2474148" cy="3904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56440" y="5013618"/>
            <a:ext cx="1716497" cy="1267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1798" y="2920085"/>
            <a:ext cx="869326" cy="668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74487" y="3725731"/>
            <a:ext cx="844586" cy="147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3988106" y="3612355"/>
            <a:ext cx="1790165" cy="248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3988107" y="2539582"/>
            <a:ext cx="1790165" cy="228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10081" y="1117456"/>
            <a:ext cx="2608992" cy="1418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91182" y="2535969"/>
            <a:ext cx="844586" cy="56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89193" y="5245424"/>
            <a:ext cx="3165492" cy="1035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3988107" y="3847496"/>
            <a:ext cx="2930966" cy="1395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25189" y="5013617"/>
            <a:ext cx="844586" cy="323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02532" y="3736863"/>
            <a:ext cx="355363" cy="138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endCxn id="19" idx="2"/>
          </p:cNvCxnSpPr>
          <p:nvPr/>
        </p:nvCxnSpPr>
        <p:spPr>
          <a:xfrm>
            <a:off x="5958577" y="3493911"/>
            <a:ext cx="1288905" cy="1843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6683" y="1117456"/>
            <a:ext cx="8787823" cy="5229736"/>
          </a:xfrm>
          <a:prstGeom prst="rect">
            <a:avLst/>
          </a:prstGeom>
          <a:noFill/>
          <a:ln w="177800">
            <a:solidFill>
              <a:srgbClr val="FF00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61026"/>
            <a:ext cx="11253933" cy="79574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Integrity Process Development Resources: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4360" y="3251200"/>
            <a:ext cx="5591332" cy="953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902"/>
          <a:stretch/>
        </p:blipFill>
        <p:spPr>
          <a:xfrm>
            <a:off x="0" y="1551507"/>
            <a:ext cx="3180317" cy="4352925"/>
          </a:xfrm>
          <a:prstGeom prst="snip2DiagRect">
            <a:avLst>
              <a:gd name="adj1" fmla="val 0"/>
              <a:gd name="adj2" fmla="val 28870"/>
            </a:avLst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0317" y="1551507"/>
            <a:ext cx="7629384" cy="286274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Building Integrity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has been written.  It is a fictional example of a corporate rebuild using Integrity Process. The book also offers business/training reference material via 40 Appendices.</a:t>
            </a:r>
          </a:p>
          <a:p>
            <a:pPr>
              <a:buClr>
                <a:srgbClr val="FF0000"/>
              </a:buClr>
            </a:pPr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Refining Integrity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is being written now.  Release is expected in 2015.  The second book will dive deeper into the value training and process techniques.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09974" y="4822083"/>
            <a:ext cx="6393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Book information and ordering instructions can be found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on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www.IntegrityDevelopment.us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0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61026"/>
            <a:ext cx="11253933" cy="79574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Integrity Process Development Resources: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4360" y="3251200"/>
            <a:ext cx="5591332" cy="953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902"/>
          <a:stretch/>
        </p:blipFill>
        <p:spPr>
          <a:xfrm>
            <a:off x="0" y="1551507"/>
            <a:ext cx="3180317" cy="4352925"/>
          </a:xfrm>
          <a:prstGeom prst="snip2DiagRect">
            <a:avLst>
              <a:gd name="adj1" fmla="val 0"/>
              <a:gd name="adj2" fmla="val 28870"/>
            </a:avLst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321" t="3384" r="56663" b="3857"/>
          <a:stretch/>
        </p:blipFill>
        <p:spPr>
          <a:xfrm rot="-5400000">
            <a:off x="4904762" y="1828192"/>
            <a:ext cx="2809302" cy="507877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1" name="TextBox 10"/>
          <p:cNvSpPr txBox="1"/>
          <p:nvPr/>
        </p:nvSpPr>
        <p:spPr>
          <a:xfrm>
            <a:off x="2100036" y="1116269"/>
            <a:ext cx="89313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Objective:</a:t>
            </a:r>
          </a:p>
          <a:p>
            <a:pPr algn="just"/>
            <a:r>
              <a:rPr lang="en-US" dirty="0" smtClean="0"/>
              <a:t>To introduce an alternative operating style. It is one of focused vision, foundational values, and centered around Integrity Process. It is a philosophy and practice team empowerment  that undergirds the common goal of “earning security.” A win-win from the board room to the employee’s homes. Applicable in any industry challenged to optimize process through their people.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854" y="5914028"/>
            <a:ext cx="3795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Release Date: </a:t>
            </a:r>
            <a:r>
              <a:rPr lang="en-US" dirty="0" smtClean="0"/>
              <a:t>March 13, 2014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2018" y="5914027"/>
            <a:ext cx="5464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Available At: </a:t>
            </a:r>
            <a:r>
              <a:rPr lang="en-US" dirty="0" smtClean="0"/>
              <a:t>www.IntegrityDevelopment.us</a:t>
            </a:r>
          </a:p>
        </p:txBody>
      </p:sp>
    </p:spTree>
    <p:extLst>
      <p:ext uri="{BB962C8B-B14F-4D97-AF65-F5344CB8AC3E}">
        <p14:creationId xmlns:p14="http://schemas.microsoft.com/office/powerpoint/2010/main" val="38224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22872"/>
            <a:ext cx="8596668" cy="496860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Leadership Philosophy Transformation</a:t>
            </a:r>
          </a:p>
          <a:p>
            <a:pPr>
              <a:buClr>
                <a:srgbClr val="FF0000"/>
              </a:buClr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Motivation for Transformation</a:t>
            </a:r>
          </a:p>
          <a:p>
            <a:pPr>
              <a:buClr>
                <a:srgbClr val="FF0000"/>
              </a:buClr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Integrity Process</a:t>
            </a:r>
          </a:p>
          <a:p>
            <a:pPr lvl="1"/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Foundation</a:t>
            </a:r>
          </a:p>
          <a:p>
            <a:pPr lvl="1"/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Process</a:t>
            </a:r>
          </a:p>
          <a:p>
            <a:pPr lvl="1"/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Outcome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Integrity Process Pillars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Integrity Process Implementation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Integrity Process Development Resources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Conclusion</a:t>
            </a:r>
          </a:p>
          <a:p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Overview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4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61026"/>
            <a:ext cx="11253933" cy="79574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Conclusion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SME Annual Meeting and Exhibit – Salt Lake City, Utah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4360" y="3251200"/>
            <a:ext cx="5591332" cy="953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6943" y="747123"/>
            <a:ext cx="8711442" cy="551634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6834" y="1243197"/>
            <a:ext cx="8436829" cy="861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Integrity Process is a Business Plan Model that is intertwined with the strengthening of ones character, thus the motto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226" y="2162956"/>
            <a:ext cx="4624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“Integrity of Character,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587805" y="2779235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rebuchet MS" panose="020B0603020202020204" pitchFamily="34" charset="0"/>
              </a:rPr>
              <a:t>b</a:t>
            </a:r>
            <a:r>
              <a:rPr lang="en-US" sz="3200" dirty="0" smtClean="0">
                <a:latin typeface="Trebuchet MS" panose="020B0603020202020204" pitchFamily="34" charset="0"/>
              </a:rPr>
              <a:t>uilds Integrity of Process”</a:t>
            </a:r>
            <a:endParaRPr lang="en-US" sz="3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1865" y="2842194"/>
            <a:ext cx="4748270" cy="11736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</a:rPr>
              <a:t>Thank You</a:t>
            </a:r>
            <a:endParaRPr lang="en-US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SME Annual Meeting and Exhibit – Salt Lake City, Utah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4360" y="3251200"/>
            <a:ext cx="5591332" cy="953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793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Asset Allocation</a:t>
            </a:r>
          </a:p>
          <a:p>
            <a:pPr>
              <a:buClr>
                <a:srgbClr val="FF0000"/>
              </a:buClr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Personnel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Placement</a:t>
            </a:r>
          </a:p>
          <a:p>
            <a:pPr>
              <a:buClr>
                <a:srgbClr val="FF0000"/>
              </a:buClr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Operating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Transformation must happen in: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4360" y="2326002"/>
            <a:ext cx="6197002" cy="94438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Reserves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Equipment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Site Facilities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Support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Infrastructures</a:t>
            </a: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74359" y="2808465"/>
            <a:ext cx="6197003" cy="1198539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Skill-set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Aptitude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Pairings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Character</a:t>
            </a:r>
          </a:p>
          <a:p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74360" y="3218323"/>
            <a:ext cx="4845920" cy="953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Based on ‘earning security’ together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Lead by Servant Leadership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sp>
        <p:nvSpPr>
          <p:cNvPr id="10" name="Isosceles Triangle 9"/>
          <p:cNvSpPr/>
          <p:nvPr/>
        </p:nvSpPr>
        <p:spPr>
          <a:xfrm>
            <a:off x="5848517" y="2089386"/>
            <a:ext cx="3725236" cy="3211411"/>
          </a:xfrm>
          <a:prstGeom prst="triangle">
            <a:avLst/>
          </a:prstGeom>
          <a:scene3d>
            <a:camera prst="isometricOffAxis2Left">
              <a:rot lat="600000" lon="1200000" rev="0"/>
            </a:camera>
            <a:lightRig rig="soft" dir="t"/>
          </a:scene3d>
          <a:sp3d prstMaterial="plastic">
            <a:bevelT w="63500" h="533400"/>
            <a:extrusionClr>
              <a:schemeClr val="tx1"/>
            </a:extrusionClr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63547" y="1166056"/>
            <a:ext cx="1095173" cy="923330"/>
          </a:xfrm>
          <a:prstGeom prst="rect">
            <a:avLst/>
          </a:prstGeom>
          <a:noFill/>
          <a:scene3d>
            <a:camera prst="isometricOffAxis2Left">
              <a:rot lat="600000" lon="1200000" rev="0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52429" y="4264887"/>
            <a:ext cx="2717411" cy="923330"/>
          </a:xfrm>
          <a:prstGeom prst="rect">
            <a:avLst/>
          </a:prstGeom>
          <a:noFill/>
          <a:scene3d>
            <a:camera prst="isometricOffAxis2Left">
              <a:rot lat="600000" lon="1200000" rev="0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Support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7408045" y="2808465"/>
            <a:ext cx="606175" cy="1629971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isometricOffAxis2Left">
              <a:rot lat="600000" lon="120000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57475" y="4459864"/>
            <a:ext cx="3079689" cy="523220"/>
          </a:xfrm>
          <a:prstGeom prst="rect">
            <a:avLst/>
          </a:prstGeom>
          <a:noFill/>
          <a:effectLst>
            <a:glow rad="101600">
              <a:srgbClr val="FF0000">
                <a:alpha val="40000"/>
              </a:srgbClr>
            </a:glow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May </a:t>
            </a:r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rgbClr val="FF0000"/>
                </a:solidFill>
              </a:rPr>
              <a:t>chieve Good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994150" y="4900773"/>
            <a:ext cx="84455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16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7" grpId="1"/>
      <p:bldP spid="8" grpId="0"/>
      <p:bldP spid="8" grpId="1"/>
      <p:bldP spid="9" grpId="0"/>
      <p:bldP spid="10" grpId="0" animBg="1"/>
      <p:bldP spid="13" grpId="0"/>
      <p:bldP spid="14" grpId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848517" y="1525651"/>
            <a:ext cx="3725236" cy="5001259"/>
            <a:chOff x="5848517" y="1525651"/>
            <a:chExt cx="3725236" cy="5001259"/>
          </a:xfrm>
        </p:grpSpPr>
        <p:sp>
          <p:nvSpPr>
            <p:cNvPr id="17" name="Isosceles Triangle 16"/>
            <p:cNvSpPr/>
            <p:nvPr/>
          </p:nvSpPr>
          <p:spPr>
            <a:xfrm flipV="1">
              <a:off x="5848517" y="2566157"/>
              <a:ext cx="3725236" cy="3211411"/>
            </a:xfrm>
            <a:prstGeom prst="triangle">
              <a:avLst/>
            </a:prstGeom>
            <a:scene3d>
              <a:camera prst="isometricOffAxis2Left">
                <a:rot lat="600000" lon="1200000" rev="0"/>
              </a:camera>
              <a:lightRig rig="soft" dir="t"/>
            </a:scene3d>
            <a:sp3d prstMaterial="plastic">
              <a:bevelT w="63500" h="533400"/>
              <a:extrusionClr>
                <a:schemeClr val="tx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63545" y="5603580"/>
              <a:ext cx="1095173" cy="923330"/>
            </a:xfrm>
            <a:prstGeom prst="rect">
              <a:avLst/>
            </a:prstGeom>
            <a:noFill/>
            <a:scene3d>
              <a:camera prst="isometricOffAxis2Left">
                <a:rot lat="600000" lon="1200000" rev="0"/>
              </a:camera>
              <a:lightRig rig="threePt" dir="t"/>
            </a:scene3d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ME</a:t>
              </a:r>
              <a:endPara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286703" y="1525651"/>
              <a:ext cx="1191353" cy="923330"/>
            </a:xfrm>
            <a:prstGeom prst="rect">
              <a:avLst/>
            </a:prstGeom>
            <a:noFill/>
            <a:scene3d>
              <a:camera prst="isometricOffAxis2Left">
                <a:rot lat="600000" lon="1200000" rev="0"/>
              </a:camera>
              <a:lightRig rig="threePt" dir="t"/>
            </a:scene3d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W</a:t>
              </a:r>
              <a:r>
                <a:rPr lang="en-US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</a:t>
              </a:r>
              <a:endPara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Asset Allocation</a:t>
            </a:r>
          </a:p>
          <a:p>
            <a:pPr>
              <a:buClr>
                <a:srgbClr val="FF0000"/>
              </a:buClr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ersonnel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Placement</a:t>
            </a:r>
          </a:p>
          <a:p>
            <a:pPr>
              <a:buClr>
                <a:srgbClr val="FF0000"/>
              </a:buClr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Operating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Transformation must happen in: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74360" y="3218323"/>
            <a:ext cx="4845920" cy="953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Based on ‘earning security’ together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Lead by Servant Leadership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5848517" y="1166056"/>
            <a:ext cx="3725236" cy="4134741"/>
            <a:chOff x="5848517" y="1166056"/>
            <a:chExt cx="3725236" cy="4134741"/>
          </a:xfrm>
        </p:grpSpPr>
        <p:sp>
          <p:nvSpPr>
            <p:cNvPr id="10" name="Isosceles Triangle 9"/>
            <p:cNvSpPr/>
            <p:nvPr/>
          </p:nvSpPr>
          <p:spPr>
            <a:xfrm>
              <a:off x="5848517" y="2089386"/>
              <a:ext cx="3725236" cy="3211411"/>
            </a:xfrm>
            <a:prstGeom prst="triangle">
              <a:avLst/>
            </a:prstGeom>
            <a:scene3d>
              <a:camera prst="isometricOffAxis2Left">
                <a:rot lat="600000" lon="1200000" rev="0"/>
              </a:camera>
              <a:lightRig rig="soft" dir="t"/>
            </a:scene3d>
            <a:sp3d prstMaterial="plastic">
              <a:bevelT w="63500" h="533400"/>
              <a:extrusionClr>
                <a:schemeClr val="tx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63547" y="1166056"/>
              <a:ext cx="1095173" cy="923330"/>
            </a:xfrm>
            <a:prstGeom prst="rect">
              <a:avLst/>
            </a:prstGeom>
            <a:noFill/>
            <a:scene3d>
              <a:camera prst="isometricOffAxis2Left">
                <a:rot lat="600000" lon="1200000" rev="0"/>
              </a:camera>
              <a:lightRig rig="threePt" dir="t"/>
            </a:scene3d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ME</a:t>
              </a:r>
              <a:endPara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352429" y="4264887"/>
            <a:ext cx="2717411" cy="923330"/>
          </a:xfrm>
          <a:prstGeom prst="rect">
            <a:avLst/>
          </a:prstGeom>
          <a:noFill/>
          <a:scene3d>
            <a:camera prst="isometricOffAxis2Left">
              <a:rot lat="600000" lon="1200000" rev="0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Support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7408045" y="2808465"/>
            <a:ext cx="606175" cy="1629971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isometricOffAxis2Left">
              <a:rot lat="600000" lon="120000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45666" y="4464942"/>
            <a:ext cx="3596626" cy="523220"/>
          </a:xfrm>
          <a:prstGeom prst="rect">
            <a:avLst/>
          </a:prstGeom>
          <a:noFill/>
          <a:effectLst>
            <a:glow rad="101600">
              <a:srgbClr val="FF0000">
                <a:alpha val="40000"/>
              </a:srgbClr>
            </a:glow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Potential to be Great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019550" y="4900773"/>
            <a:ext cx="891069" cy="87389"/>
            <a:chOff x="4019550" y="4900773"/>
            <a:chExt cx="891069" cy="87389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019550" y="4900773"/>
              <a:ext cx="891069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019550" y="4988162"/>
              <a:ext cx="891069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857475" y="4459864"/>
            <a:ext cx="3079689" cy="523220"/>
          </a:xfrm>
          <a:prstGeom prst="rect">
            <a:avLst/>
          </a:prstGeom>
          <a:noFill/>
          <a:effectLst>
            <a:glow rad="101600">
              <a:srgbClr val="FF0000">
                <a:alpha val="40000"/>
              </a:srgbClr>
            </a:glow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May </a:t>
            </a:r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rgbClr val="FF0000"/>
                </a:solidFill>
              </a:rPr>
              <a:t>chieve Good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994150" y="4900773"/>
            <a:ext cx="84455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 animBg="1"/>
      <p:bldP spid="16" grpId="0"/>
      <p:bldP spid="16" grpId="1"/>
      <p:bldP spid="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Asset Allocation</a:t>
            </a:r>
          </a:p>
          <a:p>
            <a:pPr>
              <a:buClr>
                <a:srgbClr val="FF0000"/>
              </a:buClr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ersonnel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Placement</a:t>
            </a:r>
          </a:p>
          <a:p>
            <a:pPr>
              <a:buClr>
                <a:srgbClr val="FF0000"/>
              </a:buClr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Operating Style</a:t>
            </a:r>
          </a:p>
          <a:p>
            <a:pPr>
              <a:buClr>
                <a:srgbClr val="FF0000"/>
              </a:buClr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Motivation for 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Transformation must happen in: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974360" y="3684610"/>
            <a:ext cx="6530136" cy="925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Why change (explain, team communication)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How to address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6546417" y="2080862"/>
            <a:ext cx="332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Committed vs. Compliant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24" y="2607947"/>
            <a:ext cx="3907231" cy="2536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81" y="2691432"/>
            <a:ext cx="4758720" cy="2279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123" y="3831149"/>
            <a:ext cx="2979710" cy="44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1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6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38" y="2043240"/>
            <a:ext cx="4506135" cy="32361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Asset Allocation</a:t>
            </a:r>
          </a:p>
          <a:p>
            <a:pPr>
              <a:buClr>
                <a:srgbClr val="FF0000"/>
              </a:buClr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ersonnel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Placement</a:t>
            </a:r>
          </a:p>
          <a:p>
            <a:pPr>
              <a:buClr>
                <a:srgbClr val="FF0000"/>
              </a:buClr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Operating Style</a:t>
            </a:r>
          </a:p>
          <a:p>
            <a:pPr>
              <a:buClr>
                <a:srgbClr val="FF0000"/>
              </a:buClr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Motivation for Transformation</a:t>
            </a:r>
          </a:p>
          <a:p>
            <a:pPr>
              <a:buClr>
                <a:srgbClr val="FF0000"/>
              </a:buClr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Business Operating Plan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Transformation must happen in: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74360" y="4168072"/>
            <a:ext cx="5591332" cy="1606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Unite under a common Mission Statement</a:t>
            </a: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Vision – Security is an earned position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Develop a plan</a:t>
            </a: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Integrity Process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6137892" y="3814129"/>
            <a:ext cx="16818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Safety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22273" y="3808688"/>
            <a:ext cx="28087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Production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468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2794" y="1499921"/>
            <a:ext cx="1227805" cy="432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Example: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61026"/>
            <a:ext cx="10603691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Integrity Process: The Building of Integrity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252794" y="1846948"/>
            <a:ext cx="2688911" cy="397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Safety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Prevention*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Teamwork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Mutual Respect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Communication*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Training*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Accountability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Continuous Process Improvement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Reverence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85145" y="5312965"/>
            <a:ext cx="5220479" cy="5137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33898" y="5338986"/>
            <a:ext cx="3122971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 z="-165100"/>
        </p:spPr>
        <p:txBody>
          <a:bodyPr wrap="non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</a:t>
            </a:r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Statement</a:t>
            </a:r>
            <a:endParaRPr lang="en-US" sz="2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18345" y="4792294"/>
            <a:ext cx="4754076" cy="5137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88679" y="4818316"/>
            <a:ext cx="121341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 z="-165100"/>
        </p:spPr>
        <p:txBody>
          <a:bodyPr wrap="non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</a:t>
            </a:r>
            <a:endParaRPr lang="en-US" sz="2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1550" y="5154320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5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1526E-7 -4.51076E-7 L -0.26295 -4.51076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uiExpand="1" build="p"/>
      <p:bldP spid="6" grpId="0" animBg="1"/>
      <p:bldP spid="13" grpId="0"/>
      <p:bldP spid="14" grpId="0" animBg="1"/>
      <p:bldP spid="15" grpId="0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381" y="1500602"/>
            <a:ext cx="7418702" cy="1425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Process Pillars are: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A collection of management tools, techniques, and systems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Developed after a balance of values is achieved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Integrity Process: Process Pillars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4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61026"/>
            <a:ext cx="10603691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Integrity Process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26, 2014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SME Annual Meeting and Exhibit – Salt Lake City, Utah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85145" y="5312965"/>
            <a:ext cx="5220479" cy="5137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33898" y="5338986"/>
            <a:ext cx="3122971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 z="-165100"/>
        </p:spPr>
        <p:txBody>
          <a:bodyPr wrap="non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</a:t>
            </a:r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Statement</a:t>
            </a:r>
            <a:endParaRPr lang="en-US" sz="2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714" y="5128299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Foundation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4096" y="3511151"/>
            <a:ext cx="94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70241" y="2876096"/>
            <a:ext cx="1050286" cy="1916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70239" y="3279650"/>
            <a:ext cx="1050288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 z="-165100"/>
        </p:spPr>
        <p:txBody>
          <a:bodyPr wrap="non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Pillar</a:t>
            </a:r>
          </a:p>
          <a:p>
            <a:pPr algn="ctr"/>
            <a:r>
              <a:rPr lang="en-US" sz="2400" b="1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en-US" sz="2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8755" y="2876096"/>
            <a:ext cx="1050286" cy="1916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08753" y="3279650"/>
            <a:ext cx="1050288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 z="-165100"/>
        </p:spPr>
        <p:txBody>
          <a:bodyPr wrap="non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Pillar</a:t>
            </a:r>
          </a:p>
          <a:p>
            <a:pPr algn="ctr"/>
            <a:r>
              <a:rPr lang="en-US" sz="2400" b="1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2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1726" y="2876096"/>
            <a:ext cx="1050286" cy="1916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31724" y="3279650"/>
            <a:ext cx="1050288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 z="-165100"/>
        </p:spPr>
        <p:txBody>
          <a:bodyPr wrap="non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Pillar</a:t>
            </a:r>
          </a:p>
          <a:p>
            <a:pPr algn="ctr"/>
            <a:r>
              <a:rPr lang="en-US" sz="2400" b="1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endParaRPr lang="en-US" sz="2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18345" y="4792294"/>
            <a:ext cx="4754076" cy="5137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88679" y="4818316"/>
            <a:ext cx="121341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 z="-165100"/>
        </p:spPr>
        <p:txBody>
          <a:bodyPr wrap="non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</a:t>
            </a:r>
            <a:endParaRPr lang="en-US" sz="2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3575" y="1548739"/>
            <a:ext cx="1702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u="sng" dirty="0" smtClean="0"/>
              <a:t>MVP</a:t>
            </a:r>
            <a:r>
              <a:rPr lang="en-US" dirty="0" smtClean="0"/>
              <a:t> Plan</a:t>
            </a:r>
          </a:p>
          <a:p>
            <a:pPr algn="ctr"/>
            <a:r>
              <a:rPr lang="en-US" dirty="0" smtClean="0"/>
              <a:t>Builds Security</a:t>
            </a:r>
            <a:endParaRPr lang="en-US" dirty="0"/>
          </a:p>
        </p:txBody>
      </p:sp>
      <p:sp>
        <p:nvSpPr>
          <p:cNvPr id="25" name="Isosceles Triangle 24"/>
          <p:cNvSpPr/>
          <p:nvPr/>
        </p:nvSpPr>
        <p:spPr>
          <a:xfrm>
            <a:off x="1657248" y="1337311"/>
            <a:ext cx="5276270" cy="153085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37616" y="1871904"/>
            <a:ext cx="1715534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 z="-165100"/>
        </p:spPr>
        <p:txBody>
          <a:bodyPr wrap="non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  <a:endParaRPr lang="en-US" sz="2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70722" y="2445059"/>
            <a:ext cx="3849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   Owners</a:t>
            </a:r>
            <a:r>
              <a:rPr lang="en-US" sz="1600" dirty="0"/>
              <a:t>, Mgt., Workforce, </a:t>
            </a:r>
            <a:r>
              <a:rPr lang="en-US" sz="1600" dirty="0" smtClean="0"/>
              <a:t>Community</a:t>
            </a:r>
            <a:endParaRPr lang="en-US" sz="1600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7135715" y="2621999"/>
            <a:ext cx="2672041" cy="454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Train and Educate: 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7475134" y="3073874"/>
            <a:ext cx="3203776" cy="1642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Cost of Loss*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Engage Employees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Function Preventatively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Guard Against Pitfalls*</a:t>
            </a:r>
          </a:p>
        </p:txBody>
      </p:sp>
    </p:spTree>
    <p:extLst>
      <p:ext uri="{BB962C8B-B14F-4D97-AF65-F5344CB8AC3E}">
        <p14:creationId xmlns:p14="http://schemas.microsoft.com/office/powerpoint/2010/main" val="426776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/>
      <p:bldP spid="25" grpId="0" animBg="1"/>
      <p:bldP spid="26" grpId="0"/>
      <p:bldP spid="27" grpId="0"/>
      <p:bldP spid="28" grpId="0"/>
      <p:bldP spid="29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Metinvest Theme</Template>
  <TotalTime>1346</TotalTime>
  <Words>1324</Words>
  <Application>Microsoft Office PowerPoint</Application>
  <PresentationFormat>Custom</PresentationFormat>
  <Paragraphs>270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Facet</vt:lpstr>
      <vt:lpstr>PowerPoint Presentation</vt:lpstr>
      <vt:lpstr>Overview</vt:lpstr>
      <vt:lpstr>Transformation must happen in:</vt:lpstr>
      <vt:lpstr>Transformation must happen in:</vt:lpstr>
      <vt:lpstr>Transformation must happen in:</vt:lpstr>
      <vt:lpstr>Transformation must happen in:</vt:lpstr>
      <vt:lpstr>Integrity Process: The Building of Integrity</vt:lpstr>
      <vt:lpstr>Integrity Process: Process Pillars</vt:lpstr>
      <vt:lpstr>Integrity Process</vt:lpstr>
      <vt:lpstr>Integrity Process: Process Pillars</vt:lpstr>
      <vt:lpstr>Integrity Process: Process Pillar I</vt:lpstr>
      <vt:lpstr>Integrity Process: Process Pillar I</vt:lpstr>
      <vt:lpstr>Integrity Process: Process Pillar II</vt:lpstr>
      <vt:lpstr>Integrity Process: Process Pillar II</vt:lpstr>
      <vt:lpstr>Integrity Process: Process Pillar III</vt:lpstr>
      <vt:lpstr>Integrity Process: Process Pillar III</vt:lpstr>
      <vt:lpstr>Integrity Process: Flow Chart</vt:lpstr>
      <vt:lpstr>Integrity Process Development Resources:</vt:lpstr>
      <vt:lpstr>Integrity Process Development Resources:</vt:lpstr>
      <vt:lpstr>Conclusion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 Russell</dc:creator>
  <cp:lastModifiedBy>Bartkoski, Dirk A.</cp:lastModifiedBy>
  <cp:revision>169</cp:revision>
  <cp:lastPrinted>2014-01-17T20:56:22Z</cp:lastPrinted>
  <dcterms:created xsi:type="dcterms:W3CDTF">2014-01-17T14:43:57Z</dcterms:created>
  <dcterms:modified xsi:type="dcterms:W3CDTF">2014-03-24T17:51:43Z</dcterms:modified>
</cp:coreProperties>
</file>